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4635" y="331900"/>
            <a:ext cx="423472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52099" y="1322650"/>
            <a:ext cx="3590290" cy="310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5419" y="331900"/>
            <a:ext cx="10731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97303" y="2043619"/>
            <a:ext cx="6149392" cy="148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heckpoint.hashicorp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providers" TargetMode="External"/><Relationship Id="rId2" Type="http://schemas.openxmlformats.org/officeDocument/2006/relationships/hyperlink" Target="https://github.com/hashicorp/terrafor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wordstore.org/" TargetMode="External"/><Relationship Id="rId2" Type="http://schemas.openxmlformats.org/officeDocument/2006/relationships/hyperlink" Target="https://github.com/opencredo/terrahel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WA/git-cryp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hicorp/terraform/issues/17425" TargetMode="External"/><Relationship Id="rId2" Type="http://schemas.openxmlformats.org/officeDocument/2006/relationships/hyperlink" Target="https://github.com/hashicorp/terraform/issues/1672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tonbabenko/pre-commit-terrafor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n4/terraforming" TargetMode="External"/><Relationship Id="rId2" Type="http://schemas.openxmlformats.org/officeDocument/2006/relationships/hyperlink" Target="https://github.com/coinbase/terraform-landscap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ata727/tflint" TargetMode="External"/><Relationship Id="rId5" Type="http://schemas.openxmlformats.org/officeDocument/2006/relationships/hyperlink" Target="https://github.com/segmentio/terraform-docs" TargetMode="External"/><Relationship Id="rId4" Type="http://schemas.openxmlformats.org/officeDocument/2006/relationships/hyperlink" Target="https://github.com/Zordrak/tfenv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28mm/blast-radius" TargetMode="External"/><Relationship Id="rId2" Type="http://schemas.openxmlformats.org/officeDocument/2006/relationships/hyperlink" Target="https://28mm.github.io/blast-radius-do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20913" y="2379572"/>
            <a:ext cx="3559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Deep dive with no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fear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4571990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15486"/>
              <a:ext cx="4571990" cy="1579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504" y="3899542"/>
              <a:ext cx="1154780" cy="622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151814" y="2889569"/>
            <a:ext cx="3701415" cy="67310"/>
          </a:xfrm>
          <a:custGeom>
            <a:avLst/>
            <a:gdLst/>
            <a:ahLst/>
            <a:cxnLst/>
            <a:rect l="l" t="t" r="r" b="b"/>
            <a:pathLst>
              <a:path w="3701415" h="67310">
                <a:moveTo>
                  <a:pt x="3701392" y="66899"/>
                </a:moveTo>
                <a:lnTo>
                  <a:pt x="0" y="66899"/>
                </a:lnTo>
                <a:lnTo>
                  <a:pt x="0" y="0"/>
                </a:lnTo>
                <a:lnTo>
                  <a:pt x="3701392" y="0"/>
                </a:lnTo>
                <a:lnTo>
                  <a:pt x="3701392" y="668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9314" y="92924"/>
            <a:ext cx="3672204" cy="1341755"/>
          </a:xfrm>
          <a:custGeom>
            <a:avLst/>
            <a:gdLst/>
            <a:ahLst/>
            <a:cxnLst/>
            <a:rect l="l" t="t" r="r" b="b"/>
            <a:pathLst>
              <a:path w="3672204" h="1341755">
                <a:moveTo>
                  <a:pt x="0" y="144924"/>
                </a:moveTo>
                <a:lnTo>
                  <a:pt x="3671692" y="152424"/>
                </a:lnTo>
              </a:path>
              <a:path w="3672204" h="1341755">
                <a:moveTo>
                  <a:pt x="3523892" y="1341597"/>
                </a:moveTo>
                <a:lnTo>
                  <a:pt x="3523892" y="0"/>
                </a:lnTo>
              </a:path>
            </a:pathLst>
          </a:custGeom>
          <a:ln w="28574">
            <a:solidFill>
              <a:srgbClr val="5B4D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073" y="351732"/>
            <a:ext cx="519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Terraform: Example </a:t>
            </a:r>
            <a:r>
              <a:rPr sz="2400" dirty="0"/>
              <a:t>(Simple</a:t>
            </a:r>
            <a:r>
              <a:rPr sz="2400" spc="-100" dirty="0"/>
              <a:t> </a:t>
            </a:r>
            <a:r>
              <a:rPr sz="2400" dirty="0"/>
              <a:t>resource)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599746" y="772998"/>
            <a:ext cx="5944870" cy="51435"/>
          </a:xfrm>
          <a:custGeom>
            <a:avLst/>
            <a:gdLst/>
            <a:ahLst/>
            <a:cxnLst/>
            <a:rect l="l" t="t" r="r" b="b"/>
            <a:pathLst>
              <a:path w="5944870" h="51434">
                <a:moveTo>
                  <a:pt x="5944488" y="51299"/>
                </a:moveTo>
                <a:lnTo>
                  <a:pt x="0" y="51299"/>
                </a:lnTo>
                <a:lnTo>
                  <a:pt x="0" y="0"/>
                </a:lnTo>
                <a:lnTo>
                  <a:pt x="5944488" y="0"/>
                </a:lnTo>
                <a:lnTo>
                  <a:pt x="5944488" y="512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587" y="2303370"/>
            <a:ext cx="4530603" cy="1302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1950" y="1176156"/>
            <a:ext cx="2131080" cy="3472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54177" y="3044131"/>
            <a:ext cx="944880" cy="123189"/>
            <a:chOff x="4854177" y="3044131"/>
            <a:chExt cx="944880" cy="123189"/>
          </a:xfrm>
        </p:grpSpPr>
        <p:sp>
          <p:nvSpPr>
            <p:cNvPr id="7" name="object 7"/>
            <p:cNvSpPr/>
            <p:nvPr/>
          </p:nvSpPr>
          <p:spPr>
            <a:xfrm>
              <a:off x="4868465" y="3099468"/>
              <a:ext cx="786765" cy="6350"/>
            </a:xfrm>
            <a:custGeom>
              <a:avLst/>
              <a:gdLst/>
              <a:ahLst/>
              <a:cxnLst/>
              <a:rect l="l" t="t" r="r" b="b"/>
              <a:pathLst>
                <a:path w="786764" h="6350">
                  <a:moveTo>
                    <a:pt x="0" y="0"/>
                  </a:moveTo>
                  <a:lnTo>
                    <a:pt x="786148" y="6149"/>
                  </a:lnTo>
                </a:path>
              </a:pathLst>
            </a:custGeom>
            <a:ln w="28574">
              <a:solidFill>
                <a:srgbClr val="5B4D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9951" y="3044131"/>
              <a:ext cx="158624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59021" y="1724396"/>
            <a:ext cx="757555" cy="372110"/>
          </a:xfrm>
          <a:prstGeom prst="rect">
            <a:avLst/>
          </a:prstGeom>
          <a:ln w="9524">
            <a:solidFill>
              <a:srgbClr val="5B4DE4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615"/>
              </a:spcBef>
            </a:pPr>
            <a:r>
              <a:rPr sz="1400" b="1" spc="-5" dirty="0">
                <a:latin typeface="Arial"/>
                <a:cs typeface="Arial"/>
              </a:rPr>
              <a:t>Type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6343" y="1724396"/>
            <a:ext cx="757555" cy="372110"/>
          </a:xfrm>
          <a:prstGeom prst="rect">
            <a:avLst/>
          </a:prstGeom>
          <a:ln w="9524">
            <a:solidFill>
              <a:srgbClr val="5B4DE4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615"/>
              </a:spcBef>
            </a:pPr>
            <a:r>
              <a:rPr sz="1400" b="1" spc="-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20" y="2086570"/>
            <a:ext cx="1351915" cy="370205"/>
            <a:chOff x="2196420" y="2086570"/>
            <a:chExt cx="1351915" cy="370205"/>
          </a:xfrm>
        </p:grpSpPr>
        <p:sp>
          <p:nvSpPr>
            <p:cNvPr id="12" name="object 12"/>
            <p:cNvSpPr/>
            <p:nvPr/>
          </p:nvSpPr>
          <p:spPr>
            <a:xfrm>
              <a:off x="2237410" y="2096095"/>
              <a:ext cx="635" cy="264795"/>
            </a:xfrm>
            <a:custGeom>
              <a:avLst/>
              <a:gdLst/>
              <a:ahLst/>
              <a:cxnLst/>
              <a:rect l="l" t="t" r="r" b="b"/>
              <a:pathLst>
                <a:path w="635" h="264794">
                  <a:moveTo>
                    <a:pt x="209" y="0"/>
                  </a:moveTo>
                  <a:lnTo>
                    <a:pt x="0" y="264599"/>
                  </a:lnTo>
                </a:path>
              </a:pathLst>
            </a:custGeom>
            <a:ln w="19049">
              <a:solidFill>
                <a:srgbClr val="5B4D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6420" y="2351145"/>
              <a:ext cx="81979" cy="105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942" y="2096095"/>
              <a:ext cx="2540" cy="257810"/>
            </a:xfrm>
            <a:custGeom>
              <a:avLst/>
              <a:gdLst/>
              <a:ahLst/>
              <a:cxnLst/>
              <a:rect l="l" t="t" r="r" b="b"/>
              <a:pathLst>
                <a:path w="2539" h="257810">
                  <a:moveTo>
                    <a:pt x="0" y="0"/>
                  </a:moveTo>
                  <a:lnTo>
                    <a:pt x="2274" y="257404"/>
                  </a:lnTo>
                </a:path>
              </a:pathLst>
            </a:custGeom>
            <a:ln w="19049">
              <a:solidFill>
                <a:srgbClr val="5B4D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66242" y="2343695"/>
              <a:ext cx="81974" cy="1057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077" y="139587"/>
            <a:ext cx="701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804" y="385656"/>
            <a:ext cx="5909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Terraform: Example </a:t>
            </a:r>
            <a:r>
              <a:rPr sz="2400" dirty="0"/>
              <a:t>(Simple </a:t>
            </a:r>
            <a:r>
              <a:rPr sz="2400" spc="-5" dirty="0"/>
              <a:t>local</a:t>
            </a:r>
            <a:r>
              <a:rPr sz="2400" spc="-105" dirty="0"/>
              <a:t> </a:t>
            </a:r>
            <a:r>
              <a:rPr sz="2400" dirty="0"/>
              <a:t>resource)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81061" y="1100097"/>
            <a:ext cx="6638925" cy="3872865"/>
            <a:chOff x="281061" y="1100097"/>
            <a:chExt cx="6638925" cy="3872865"/>
          </a:xfrm>
        </p:grpSpPr>
        <p:sp>
          <p:nvSpPr>
            <p:cNvPr id="4" name="object 4"/>
            <p:cNvSpPr/>
            <p:nvPr/>
          </p:nvSpPr>
          <p:spPr>
            <a:xfrm>
              <a:off x="4868465" y="3099468"/>
              <a:ext cx="786765" cy="6350"/>
            </a:xfrm>
            <a:custGeom>
              <a:avLst/>
              <a:gdLst/>
              <a:ahLst/>
              <a:cxnLst/>
              <a:rect l="l" t="t" r="r" b="b"/>
              <a:pathLst>
                <a:path w="786764" h="6350">
                  <a:moveTo>
                    <a:pt x="0" y="0"/>
                  </a:moveTo>
                  <a:lnTo>
                    <a:pt x="786148" y="6149"/>
                  </a:lnTo>
                </a:path>
              </a:pathLst>
            </a:custGeom>
            <a:ln w="28574">
              <a:solidFill>
                <a:srgbClr val="5B4D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9951" y="3044131"/>
              <a:ext cx="158624" cy="1229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061" y="1100097"/>
              <a:ext cx="5708713" cy="3872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787" y="2981144"/>
              <a:ext cx="786765" cy="6350"/>
            </a:xfrm>
            <a:custGeom>
              <a:avLst/>
              <a:gdLst/>
              <a:ahLst/>
              <a:cxnLst/>
              <a:rect l="l" t="t" r="r" b="b"/>
              <a:pathLst>
                <a:path w="786765" h="6350">
                  <a:moveTo>
                    <a:pt x="0" y="0"/>
                  </a:moveTo>
                  <a:lnTo>
                    <a:pt x="786148" y="6149"/>
                  </a:lnTo>
                </a:path>
              </a:pathLst>
            </a:custGeom>
            <a:ln w="28574">
              <a:solidFill>
                <a:srgbClr val="5B4D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61273" y="2925806"/>
              <a:ext cx="158624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047271" y="858210"/>
            <a:ext cx="1442454" cy="4015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2077" y="139587"/>
            <a:ext cx="701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7273" y="729604"/>
            <a:ext cx="246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It’s just </a:t>
            </a:r>
            <a:r>
              <a:rPr sz="1800" dirty="0">
                <a:latin typeface="Arial"/>
                <a:cs typeface="Arial"/>
              </a:rPr>
              <a:t>a single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2544" y="1167622"/>
            <a:ext cx="3619500" cy="48260"/>
          </a:xfrm>
          <a:custGeom>
            <a:avLst/>
            <a:gdLst/>
            <a:ahLst/>
            <a:cxnLst/>
            <a:rect l="l" t="t" r="r" b="b"/>
            <a:pathLst>
              <a:path w="3619500" h="48259">
                <a:moveTo>
                  <a:pt x="3618892" y="47999"/>
                </a:moveTo>
                <a:lnTo>
                  <a:pt x="0" y="47999"/>
                </a:lnTo>
                <a:lnTo>
                  <a:pt x="0" y="0"/>
                </a:lnTo>
                <a:lnTo>
                  <a:pt x="3618892" y="0"/>
                </a:lnTo>
                <a:lnTo>
                  <a:pt x="3618892" y="47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0319" y="617723"/>
            <a:ext cx="3619500" cy="48260"/>
          </a:xfrm>
          <a:custGeom>
            <a:avLst/>
            <a:gdLst/>
            <a:ahLst/>
            <a:cxnLst/>
            <a:rect l="l" t="t" r="r" b="b"/>
            <a:pathLst>
              <a:path w="3619500" h="48259">
                <a:moveTo>
                  <a:pt x="3618892" y="47999"/>
                </a:moveTo>
                <a:lnTo>
                  <a:pt x="0" y="47999"/>
                </a:lnTo>
                <a:lnTo>
                  <a:pt x="0" y="0"/>
                </a:lnTo>
                <a:lnTo>
                  <a:pt x="3618892" y="0"/>
                </a:lnTo>
                <a:lnTo>
                  <a:pt x="3618892" y="47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207366" y="2155613"/>
            <a:ext cx="4937125" cy="1915795"/>
            <a:chOff x="4207366" y="2155613"/>
            <a:chExt cx="4937125" cy="1915795"/>
          </a:xfrm>
        </p:grpSpPr>
        <p:sp>
          <p:nvSpPr>
            <p:cNvPr id="6" name="object 6"/>
            <p:cNvSpPr/>
            <p:nvPr/>
          </p:nvSpPr>
          <p:spPr>
            <a:xfrm>
              <a:off x="4207366" y="2155613"/>
              <a:ext cx="4936614" cy="1915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4540" y="2322295"/>
              <a:ext cx="4349091" cy="12013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69301" y="3907432"/>
            <a:ext cx="4095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https://github.com/coreos/terraform-aws-kubernetes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836021"/>
            <a:ext cx="4688840" cy="3149600"/>
            <a:chOff x="0" y="1836021"/>
            <a:chExt cx="4688840" cy="3149600"/>
          </a:xfrm>
        </p:grpSpPr>
        <p:sp>
          <p:nvSpPr>
            <p:cNvPr id="10" name="object 10"/>
            <p:cNvSpPr/>
            <p:nvPr/>
          </p:nvSpPr>
          <p:spPr>
            <a:xfrm>
              <a:off x="0" y="1836021"/>
              <a:ext cx="4688278" cy="31490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49" y="2002695"/>
              <a:ext cx="4271641" cy="24346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0778" y="331900"/>
            <a:ext cx="1918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046697"/>
            <a:ext cx="8839182" cy="3801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5022" y="331900"/>
            <a:ext cx="2589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Simple</a:t>
            </a:r>
            <a:r>
              <a:rPr spc="-85" dirty="0"/>
              <a:t> </a:t>
            </a:r>
            <a:r>
              <a:rPr spc="-5" dirty="0"/>
              <a:t>workflow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399" y="809098"/>
            <a:ext cx="8839200" cy="4275455"/>
            <a:chOff x="152399" y="809098"/>
            <a:chExt cx="8839200" cy="4275455"/>
          </a:xfrm>
        </p:grpSpPr>
        <p:sp>
          <p:nvSpPr>
            <p:cNvPr id="4" name="object 4"/>
            <p:cNvSpPr/>
            <p:nvPr/>
          </p:nvSpPr>
          <p:spPr>
            <a:xfrm>
              <a:off x="152399" y="809098"/>
              <a:ext cx="8839200" cy="85725"/>
            </a:xfrm>
            <a:custGeom>
              <a:avLst/>
              <a:gdLst/>
              <a:ahLst/>
              <a:cxnLst/>
              <a:rect l="l" t="t" r="r" b="b"/>
              <a:pathLst>
                <a:path w="8839200" h="85725">
                  <a:moveTo>
                    <a:pt x="8839182" y="85199"/>
                  </a:moveTo>
                  <a:lnTo>
                    <a:pt x="0" y="85199"/>
                  </a:lnTo>
                  <a:lnTo>
                    <a:pt x="0" y="0"/>
                  </a:lnTo>
                  <a:lnTo>
                    <a:pt x="8839182" y="0"/>
                  </a:lnTo>
                  <a:lnTo>
                    <a:pt x="8839182" y="85199"/>
                  </a:lnTo>
                  <a:close/>
                </a:path>
              </a:pathLst>
            </a:custGeom>
            <a:solidFill>
              <a:srgbClr val="5B4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6447" y="894298"/>
              <a:ext cx="6233187" cy="41897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120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Core:</a:t>
            </a:r>
            <a:r>
              <a:rPr spc="-95" dirty="0"/>
              <a:t> </a:t>
            </a:r>
            <a:r>
              <a:rPr spc="-5" dirty="0"/>
              <a:t>Init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423419"/>
            <a:ext cx="7250430" cy="31686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command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will never delete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existing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configuration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state.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  <a:tab pos="19945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Checkpoint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	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https://checkpoint.hashicorp.com/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.terraformrc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enable plugin_cache_dir, disable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checkpoint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Parsing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configurations, syntax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  <a:p>
            <a:pPr marL="431800" marR="183515" indent="-431800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Checking for provisioners/providers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(by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precedence, only once)→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“.”,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terraform_bin_dir,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terraform.d/plugins/linux_amd64</a:t>
            </a:r>
            <a:endParaRPr sz="18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.terraform/plugins/linux_amd64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 startAt="6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 lock.json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contains sha-512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plugin hashes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(.terraform)</a:t>
            </a:r>
            <a:endParaRPr sz="1800">
              <a:latin typeface="Arial"/>
              <a:cs typeface="Arial"/>
            </a:endParaRPr>
          </a:p>
          <a:p>
            <a:pPr marL="431800" marR="1236345" indent="-419734">
              <a:lnSpc>
                <a:spcPct val="114599"/>
              </a:lnSpc>
              <a:buAutoNum type="arabicPeriod" startAt="6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Loading backend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config (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if it’s available, local instead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)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Backend Initialization: Storage for terraform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52069"/>
          </a:xfrm>
          <a:custGeom>
            <a:avLst/>
            <a:gdLst/>
            <a:ahLst/>
            <a:cxnLst/>
            <a:rect l="l" t="t" r="r" b="b"/>
            <a:pathLst>
              <a:path w="8839200" h="52069">
                <a:moveTo>
                  <a:pt x="8839182" y="51899"/>
                </a:moveTo>
                <a:lnTo>
                  <a:pt x="0" y="518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518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077" y="139587"/>
            <a:ext cx="701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647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Core: </a:t>
            </a:r>
            <a:r>
              <a:rPr spc="-10" dirty="0"/>
              <a:t>Plan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Apply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487570"/>
            <a:ext cx="8103870" cy="3101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Starting Plugins: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Provisioners/Providers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core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traverses each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vertex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requests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each provider using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parallelism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syntax check: resource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If backend == &lt;nil&gt;, 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local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“-out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file.plan” provided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save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file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 file is not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encrypted</a:t>
            </a:r>
            <a:endParaRPr sz="1800">
              <a:latin typeface="Arial"/>
              <a:cs typeface="Arial"/>
            </a:endParaRPr>
          </a:p>
          <a:p>
            <a:pPr marL="431800" marR="11303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Core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calculates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 difference between the last-known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 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current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  <a:p>
            <a:pPr marL="431800" marR="508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Presents this difference as the output of the terraform plan operation to user  in their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terminal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871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Core:</a:t>
            </a:r>
            <a:r>
              <a:rPr spc="-95" dirty="0"/>
              <a:t> </a:t>
            </a:r>
            <a:r>
              <a:rPr spc="-5" dirty="0"/>
              <a:t>Destroy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392320"/>
            <a:ext cx="7611109" cy="33020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twice,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cut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once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Consider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-target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flag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Avoid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production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“Retain”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flag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Remove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instead</a:t>
            </a:r>
            <a:endParaRPr sz="1800">
              <a:latin typeface="Arial"/>
              <a:cs typeface="Arial"/>
            </a:endParaRPr>
          </a:p>
          <a:p>
            <a:pPr marL="431800" marR="5080" indent="-419734">
              <a:lnSpc>
                <a:spcPct val="149300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destroy tries to evaluate outputs that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refer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non existing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#18026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prevent_destroy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 succeed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#3874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can’t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destroy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single resource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38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</a:t>
            </a:r>
            <a:r>
              <a:rPr spc="-95" dirty="0"/>
              <a:t> </a:t>
            </a:r>
            <a:r>
              <a:rPr spc="-5" dirty="0"/>
              <a:t>Backends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251702"/>
            <a:ext cx="6372225" cy="20732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Locking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Workspaces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(former known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environments)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Encryption 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Note: Backend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configuration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doesn’t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support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interpolations.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48260"/>
          </a:xfrm>
          <a:custGeom>
            <a:avLst/>
            <a:gdLst/>
            <a:ahLst/>
            <a:cxnLst/>
            <a:rect l="l" t="t" r="r" b="b"/>
            <a:pathLst>
              <a:path w="8839200" h="48259">
                <a:moveTo>
                  <a:pt x="8839182" y="47999"/>
                </a:moveTo>
                <a:lnTo>
                  <a:pt x="0" y="479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47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0751" y="3760851"/>
            <a:ext cx="1472346" cy="44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336" y="4345666"/>
            <a:ext cx="1606886" cy="572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8508" y="3666088"/>
            <a:ext cx="1079165" cy="1061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0270" y="3756292"/>
            <a:ext cx="1218697" cy="639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44321" y="4397674"/>
            <a:ext cx="892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Azure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33041" y="3576820"/>
            <a:ext cx="783498" cy="946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4136" y="4529899"/>
            <a:ext cx="695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AWS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63560" y="3660042"/>
            <a:ext cx="865848" cy="865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40447" y="4446670"/>
            <a:ext cx="11106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4475" marR="5080" indent="-2324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Google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Cloud  Storage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775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spc="-10" dirty="0"/>
              <a:t>Providers</a:t>
            </a:r>
            <a:r>
              <a:rPr spc="-95" dirty="0"/>
              <a:t> </a:t>
            </a:r>
            <a:r>
              <a:rPr dirty="0"/>
              <a:t>(Plugins)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424" y="1086777"/>
            <a:ext cx="551307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595959"/>
                </a:solidFill>
                <a:latin typeface="Arial"/>
                <a:cs typeface="Arial"/>
              </a:rPr>
              <a:t>300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+ infrastructure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Arial"/>
              <a:cs typeface="Arial"/>
            </a:endParaRPr>
          </a:p>
          <a:p>
            <a:pPr marL="319024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Major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Cloud</a:t>
            </a:r>
            <a:r>
              <a:rPr sz="1800" b="1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Partners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1260" y="1982346"/>
            <a:ext cx="7241447" cy="3009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399" y="1404222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5">
                <a:moveTo>
                  <a:pt x="0" y="0"/>
                </a:moveTo>
                <a:lnTo>
                  <a:pt x="3081293" y="0"/>
                </a:lnTo>
              </a:path>
            </a:pathLst>
          </a:custGeom>
          <a:ln w="9524">
            <a:solidFill>
              <a:srgbClr val="5B4D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990" y="408024"/>
            <a:ext cx="4189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 of the</a:t>
            </a:r>
            <a:r>
              <a:rPr spc="-95" dirty="0"/>
              <a:t> </a:t>
            </a:r>
            <a:r>
              <a:rPr spc="-5" dirty="0"/>
              <a:t>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91" y="1113622"/>
            <a:ext cx="5547360" cy="32639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Quick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comparison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with other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 Architecture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From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simple cases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complex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adoption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scenarios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Providers, Provisioners,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and Terraform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r>
              <a:rPr sz="1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Registry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Debug,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security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options,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sensitive managing,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gotchas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HCL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v2 -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HashiCorp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configuration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Power 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community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and Tools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around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Learning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material,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How and where to dive deeper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Summary,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Q &amp;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699" y="877073"/>
            <a:ext cx="8521065" cy="45085"/>
          </a:xfrm>
          <a:custGeom>
            <a:avLst/>
            <a:gdLst/>
            <a:ahLst/>
            <a:cxnLst/>
            <a:rect l="l" t="t" r="r" b="b"/>
            <a:pathLst>
              <a:path w="8521065" h="45084">
                <a:moveTo>
                  <a:pt x="8520582" y="44999"/>
                </a:moveTo>
                <a:lnTo>
                  <a:pt x="0" y="44999"/>
                </a:lnTo>
                <a:lnTo>
                  <a:pt x="0" y="0"/>
                </a:lnTo>
                <a:lnTo>
                  <a:pt x="8520582" y="0"/>
                </a:lnTo>
                <a:lnTo>
                  <a:pt x="8520582" y="44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775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spc="-10" dirty="0"/>
              <a:t>Providers</a:t>
            </a:r>
            <a:r>
              <a:rPr spc="-95" dirty="0"/>
              <a:t> </a:t>
            </a:r>
            <a:r>
              <a:rPr dirty="0"/>
              <a:t>(Plugins)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408074"/>
            <a:ext cx="8108950" cy="31578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Abstraction above the upstream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Invoke only upstream APIs for the basic CRUD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  <a:p>
            <a:pPr marL="379095" marR="34671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 are unaware of anything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related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configuration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loading, graph  theory,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Consume an external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client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library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don’t try to implement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client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library itself,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modularize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93495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aws-sdk-go</a:t>
            </a:r>
            <a:endParaRPr sz="1400">
              <a:latin typeface="Arial"/>
              <a:cs typeface="Arial"/>
            </a:endParaRPr>
          </a:p>
          <a:p>
            <a:pPr marL="1293495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azure-sdk-for-go</a:t>
            </a:r>
            <a:endParaRPr sz="1400">
              <a:latin typeface="Arial"/>
              <a:cs typeface="Arial"/>
            </a:endParaRPr>
          </a:p>
          <a:p>
            <a:pPr marL="1293495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1293495" algn="l"/>
                <a:tab pos="12941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k8s.io/apimachinery</a:t>
            </a:r>
            <a:endParaRPr sz="1400">
              <a:latin typeface="Arial"/>
              <a:cs typeface="Arial"/>
            </a:endParaRPr>
          </a:p>
          <a:p>
            <a:pPr marL="1293495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1293495" algn="l"/>
                <a:tab pos="12941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k8s.io/client-go</a:t>
            </a:r>
            <a:endParaRPr sz="1400">
              <a:latin typeface="Arial"/>
              <a:cs typeface="Arial"/>
            </a:endParaRPr>
          </a:p>
          <a:p>
            <a:pPr marL="1293495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775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spc="-10" dirty="0"/>
              <a:t>Providers</a:t>
            </a:r>
            <a:r>
              <a:rPr spc="-95" dirty="0"/>
              <a:t> </a:t>
            </a:r>
            <a:r>
              <a:rPr dirty="0"/>
              <a:t>(Plugins)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2965"/>
            <a:ext cx="72815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Can be integrated with any API using providers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framework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384300" indent="-336550">
              <a:lnSpc>
                <a:spcPct val="100000"/>
              </a:lnSpc>
              <a:buChar char="○"/>
              <a:tabLst>
                <a:tab pos="1383665" algn="l"/>
                <a:tab pos="138430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Note: Terraform Docs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→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Extending Terraform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→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Writing Custom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Providers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699" y="3265368"/>
            <a:ext cx="858448" cy="754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999" y="2458882"/>
            <a:ext cx="749248" cy="690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699" y="4115866"/>
            <a:ext cx="841835" cy="754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51374" y="2210680"/>
            <a:ext cx="1296670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Docker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Kubernetes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Nomad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Consul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Vault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Terraform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:)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1982" y="3979708"/>
            <a:ext cx="142748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Digital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Ocean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Fastly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OpenStack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Heroku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9163" y="3058423"/>
            <a:ext cx="186055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DNS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Palo Alto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F5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BIG-IP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5238" y="4025770"/>
            <a:ext cx="120015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NewRelic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Datadog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PagerDuty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7668" y="2460711"/>
            <a:ext cx="111125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GitLab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GitHub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BitBucket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43022" y="3655753"/>
            <a:ext cx="1537335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Random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  <a:p>
            <a:pPr marL="348615" marR="508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External  </a:t>
            </a:r>
            <a:r>
              <a:rPr sz="1400" dirty="0">
                <a:latin typeface="Arial"/>
                <a:cs typeface="Arial"/>
              </a:rPr>
              <a:t>(escape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hatch)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0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Archive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7739" y="2191783"/>
            <a:ext cx="173228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OpenFaaS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OpenAPI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Generic Rest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Stateful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631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</a:t>
            </a:r>
            <a:r>
              <a:rPr spc="-95" dirty="0"/>
              <a:t> </a:t>
            </a:r>
            <a:r>
              <a:rPr spc="-5" dirty="0"/>
              <a:t>Provisioners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086825"/>
            <a:ext cx="7637780" cy="125412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Run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code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locally 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remotely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creation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Resource is tainted if provisioning failed.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(next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apply it will be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re-created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run code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 deletion. If it fails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resources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are not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removed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53235" y="2880219"/>
            <a:ext cx="1765935" cy="1932305"/>
            <a:chOff x="1053235" y="2880219"/>
            <a:chExt cx="1765935" cy="1932305"/>
          </a:xfrm>
        </p:grpSpPr>
        <p:sp>
          <p:nvSpPr>
            <p:cNvPr id="6" name="object 6"/>
            <p:cNvSpPr/>
            <p:nvPr/>
          </p:nvSpPr>
          <p:spPr>
            <a:xfrm>
              <a:off x="1053235" y="2880219"/>
              <a:ext cx="1266372" cy="1356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8207" y="4050909"/>
              <a:ext cx="1680386" cy="7611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00429" y="3165789"/>
            <a:ext cx="1350010" cy="99695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local-exec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latin typeface="Arial"/>
                <a:cs typeface="Arial"/>
              </a:rPr>
              <a:t>remote-exec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5658" y="3620103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null_resource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8048" y="2662205"/>
            <a:ext cx="1015486" cy="579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71764" y="3281804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masterless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04717" y="3978667"/>
            <a:ext cx="618573" cy="76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4635" y="331900"/>
            <a:ext cx="4224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Workflow: </a:t>
            </a:r>
            <a:r>
              <a:rPr sz="2800" spc="-10" dirty="0">
                <a:latin typeface="Arial"/>
                <a:cs typeface="Arial"/>
              </a:rPr>
              <a:t>Adoption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36830"/>
          </a:xfrm>
          <a:custGeom>
            <a:avLst/>
            <a:gdLst/>
            <a:ahLst/>
            <a:cxnLst/>
            <a:rect l="l" t="t" r="r" b="b"/>
            <a:pathLst>
              <a:path w="8839200" h="36830">
                <a:moveTo>
                  <a:pt x="8839182" y="36599"/>
                </a:moveTo>
                <a:lnTo>
                  <a:pt x="0" y="365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365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9256" y="1284107"/>
            <a:ext cx="146558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9591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Single  </a:t>
            </a:r>
            <a:r>
              <a:rPr sz="2400" dirty="0">
                <a:latin typeface="Arial"/>
                <a:cs typeface="Arial"/>
              </a:rPr>
              <a:t>contributor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399" y="2282352"/>
            <a:ext cx="8839182" cy="2122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4635" y="331900"/>
            <a:ext cx="4224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Workflow: </a:t>
            </a:r>
            <a:r>
              <a:rPr sz="2800" spc="-10" dirty="0">
                <a:latin typeface="Arial"/>
                <a:cs typeface="Arial"/>
              </a:rPr>
              <a:t>Adoption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36830"/>
          </a:xfrm>
          <a:custGeom>
            <a:avLst/>
            <a:gdLst/>
            <a:ahLst/>
            <a:cxnLst/>
            <a:rect l="l" t="t" r="r" b="b"/>
            <a:pathLst>
              <a:path w="8839200" h="36830">
                <a:moveTo>
                  <a:pt x="8839182" y="36599"/>
                </a:moveTo>
                <a:lnTo>
                  <a:pt x="0" y="365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365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3359" y="999968"/>
            <a:ext cx="182118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50800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Team  Collaboration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399" y="1866771"/>
            <a:ext cx="8839182" cy="3021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4635" y="331900"/>
            <a:ext cx="4224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Workflow: </a:t>
            </a:r>
            <a:r>
              <a:rPr sz="2800" spc="-10" dirty="0">
                <a:latin typeface="Arial"/>
                <a:cs typeface="Arial"/>
              </a:rPr>
              <a:t>Adoption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36830"/>
          </a:xfrm>
          <a:custGeom>
            <a:avLst/>
            <a:gdLst/>
            <a:ahLst/>
            <a:cxnLst/>
            <a:rect l="l" t="t" r="r" b="b"/>
            <a:pathLst>
              <a:path w="8839200" h="36830">
                <a:moveTo>
                  <a:pt x="8839182" y="36599"/>
                </a:moveTo>
                <a:lnTo>
                  <a:pt x="0" y="365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365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6246" y="999968"/>
            <a:ext cx="10756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71755" marR="5080" indent="-5969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Multiple  </a:t>
            </a:r>
            <a:r>
              <a:rPr sz="2400" spc="-5" dirty="0">
                <a:latin typeface="Arial"/>
                <a:cs typeface="Arial"/>
              </a:rPr>
              <a:t>Teams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399" y="1925833"/>
            <a:ext cx="8756657" cy="3054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7662" y="331900"/>
            <a:ext cx="3023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Workflow:</a:t>
            </a:r>
            <a:r>
              <a:rPr spc="-95" dirty="0"/>
              <a:t> </a:t>
            </a:r>
            <a:r>
              <a:rPr dirty="0"/>
              <a:t>Modules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36830"/>
          </a:xfrm>
          <a:custGeom>
            <a:avLst/>
            <a:gdLst/>
            <a:ahLst/>
            <a:cxnLst/>
            <a:rect l="l" t="t" r="r" b="b"/>
            <a:pathLst>
              <a:path w="8839200" h="36830">
                <a:moveTo>
                  <a:pt x="8839182" y="36599"/>
                </a:moveTo>
                <a:lnTo>
                  <a:pt x="0" y="365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365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7397" y="1735724"/>
            <a:ext cx="427799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Code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reuse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Apply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versioning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Use </a:t>
            </a:r>
            <a:r>
              <a:rPr sz="1800" dirty="0">
                <a:latin typeface="Arial"/>
                <a:cs typeface="Arial"/>
              </a:rPr>
              <a:t>version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Store </a:t>
            </a:r>
            <a:r>
              <a:rPr sz="1800" dirty="0">
                <a:latin typeface="Arial"/>
                <a:cs typeface="Arial"/>
              </a:rPr>
              <a:t>code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remotely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Easier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Encapsulation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Use and </a:t>
            </a:r>
            <a:r>
              <a:rPr sz="1800" dirty="0">
                <a:latin typeface="Arial"/>
                <a:cs typeface="Arial"/>
              </a:rPr>
              <a:t>contribute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Module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Registry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7116" y="1435622"/>
            <a:ext cx="5034464" cy="1701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7662" y="331900"/>
            <a:ext cx="3023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Workflow:</a:t>
            </a:r>
            <a:r>
              <a:rPr spc="-95" dirty="0"/>
              <a:t> </a:t>
            </a:r>
            <a:r>
              <a:rPr dirty="0"/>
              <a:t>Modules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36830"/>
          </a:xfrm>
          <a:custGeom>
            <a:avLst/>
            <a:gdLst/>
            <a:ahLst/>
            <a:cxnLst/>
            <a:rect l="l" t="t" r="r" b="b"/>
            <a:pathLst>
              <a:path w="8839200" h="36830">
                <a:moveTo>
                  <a:pt x="8839182" y="36599"/>
                </a:moveTo>
                <a:lnTo>
                  <a:pt x="0" y="365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365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6926" y="1214006"/>
            <a:ext cx="4700905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737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What is the good terraform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0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Clean and flexible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Well presented default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Covered 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Examples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Documentation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Changelog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Secure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1421765" marR="576580" indent="-4572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 not overload </a:t>
            </a:r>
            <a:r>
              <a:rPr sz="1400" dirty="0">
                <a:latin typeface="Arial"/>
                <a:cs typeface="Arial"/>
              </a:rPr>
              <a:t>modules </a:t>
            </a:r>
            <a:r>
              <a:rPr sz="1400" spc="-5" dirty="0">
                <a:latin typeface="Arial"/>
                <a:cs typeface="Arial"/>
              </a:rPr>
              <a:t>with features:  Terraform does </a:t>
            </a:r>
            <a:r>
              <a:rPr sz="1400" dirty="0">
                <a:latin typeface="Arial"/>
                <a:cs typeface="Arial"/>
              </a:rPr>
              <a:t>cloning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everything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4283" y="3970479"/>
            <a:ext cx="246824" cy="24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Debug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8090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2095" y="939296"/>
            <a:ext cx="5229860" cy="39116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TF_FORK=0</a:t>
            </a:r>
            <a:endParaRPr sz="140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  <a:spcBef>
                <a:spcPts val="87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add an environment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variable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prevent forking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#8795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  <a:tab pos="1185545" algn="l"/>
                <a:tab pos="15608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TF_LOG	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→	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TRACE, DEBUG, INFO, WARN or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TF_LOG_PATH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Found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bug? Report to 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right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place: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8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Check GitHub, it’s highly likely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known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bug/”feature”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870"/>
              </a:spcBef>
              <a:buClr>
                <a:srgbClr val="595959"/>
              </a:buClr>
              <a:buChar char="○"/>
              <a:tabLst>
                <a:tab pos="805180" algn="l"/>
                <a:tab pos="806450" algn="l"/>
              </a:tabLst>
            </a:pP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2"/>
              </a:rPr>
              <a:t>https://github.com/hashicorp/terraform</a:t>
            </a:r>
            <a:r>
              <a:rPr sz="1400" spc="-5" dirty="0">
                <a:solidFill>
                  <a:srgbClr val="0266D6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Core</a:t>
            </a:r>
            <a:r>
              <a:rPr sz="14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Issues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870"/>
              </a:spcBef>
              <a:buClr>
                <a:srgbClr val="595959"/>
              </a:buClr>
              <a:buChar char="○"/>
              <a:tabLst>
                <a:tab pos="805180" algn="l"/>
                <a:tab pos="806450" algn="l"/>
              </a:tabLst>
            </a:pP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3"/>
              </a:rPr>
              <a:t>https://github.com/terraform-providers</a:t>
            </a:r>
            <a:r>
              <a:rPr sz="1400" spc="-5" dirty="0">
                <a:solidFill>
                  <a:srgbClr val="0266D6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Provider</a:t>
            </a:r>
            <a:r>
              <a:rPr sz="1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Plugins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8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Check Golang SDK’s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bugs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8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Check Cloud provider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documentation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Don’t forget to obfuscate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your crash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log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:)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delve debugger to learn how Terraform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core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works!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00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</a:t>
            </a:r>
            <a:r>
              <a:rPr dirty="0"/>
              <a:t>state</a:t>
            </a:r>
            <a:r>
              <a:rPr spc="-100" dirty="0"/>
              <a:t> </a:t>
            </a:r>
            <a:r>
              <a:rPr spc="-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191448"/>
            <a:ext cx="6092190" cy="3519804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Backup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your 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Versioning and</a:t>
            </a:r>
            <a:r>
              <a:rPr sz="18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Encryption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 Not edit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manually!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Main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Keys: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terraform.tfstate.backup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jq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'keys'</a:t>
            </a:r>
            <a:endParaRPr sz="1800">
              <a:latin typeface="Arial"/>
              <a:cs typeface="Arial"/>
            </a:endParaRPr>
          </a:p>
          <a:p>
            <a:pPr marL="987425" lvl="1" indent="-476250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987425" algn="l"/>
                <a:tab pos="98806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"lineage"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Unique ID, persists after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initialization</a:t>
            </a:r>
            <a:endParaRPr sz="1400">
              <a:latin typeface="Arial"/>
              <a:cs typeface="Arial"/>
            </a:endParaRPr>
          </a:p>
          <a:p>
            <a:pPr marL="987425" lvl="1" indent="-476250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987425" algn="l"/>
                <a:tab pos="98806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"modules"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Main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section</a:t>
            </a:r>
            <a:endParaRPr sz="1400">
              <a:latin typeface="Arial"/>
              <a:cs typeface="Arial"/>
            </a:endParaRPr>
          </a:p>
          <a:p>
            <a:pPr marL="987425" lvl="1" indent="-466090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987425" algn="l"/>
                <a:tab pos="98806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"serial"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Increment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endParaRPr sz="1400">
              <a:latin typeface="Arial"/>
              <a:cs typeface="Arial"/>
            </a:endParaRPr>
          </a:p>
          <a:p>
            <a:pPr marL="987425" lvl="1" indent="-476250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987425" algn="l"/>
                <a:tab pos="98806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"terraform_version"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Implicit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constraint</a:t>
            </a:r>
            <a:endParaRPr sz="1400">
              <a:latin typeface="Arial"/>
              <a:cs typeface="Arial"/>
            </a:endParaRPr>
          </a:p>
          <a:p>
            <a:pPr marL="987425" lvl="1" indent="-476250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987425" algn="l"/>
                <a:tab pos="98806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"version"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state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format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version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“terraform state”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mv 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move/rename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rm 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safely remove resource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from 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state. (destroy/retain</a:t>
            </a:r>
            <a:r>
              <a:rPr sz="14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like)</a:t>
            </a:r>
            <a:endParaRPr sz="1400">
              <a:latin typeface="Arial"/>
              <a:cs typeface="Arial"/>
            </a:endParaRPr>
          </a:p>
          <a:p>
            <a:pPr marL="889000" lvl="1" indent="-36766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pull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observe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current remote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list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&amp; show 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write/debug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2973" y="152399"/>
              <a:ext cx="7258035" cy="4838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32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</a:t>
            </a:r>
            <a:r>
              <a:rPr spc="-95" dirty="0"/>
              <a:t> </a:t>
            </a:r>
            <a:r>
              <a:rPr spc="-5" dirty="0"/>
              <a:t>tips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143403"/>
            <a:ext cx="774065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terraform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console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108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echo "random_string.new.result"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console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85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workspaces for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simple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scenarios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Isolate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files and don’t use workspaces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:)</a:t>
            </a:r>
            <a:endParaRPr sz="1800">
              <a:latin typeface="Arial"/>
              <a:cs typeface="Arial"/>
            </a:endParaRPr>
          </a:p>
          <a:p>
            <a:pPr marL="431800" marR="3115310" indent="-419734">
              <a:lnSpc>
                <a:spcPct val="149300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review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output from terraform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modules: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output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-module=mymodule</a:t>
            </a:r>
            <a:endParaRPr sz="1800">
              <a:latin typeface="Arial"/>
              <a:cs typeface="Arial"/>
            </a:endParaRPr>
          </a:p>
          <a:p>
            <a:pPr marL="431800" marR="5080" indent="-419734">
              <a:lnSpc>
                <a:spcPct val="149300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My 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every time when I’m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running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with different  users!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(binary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files/lambda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functions)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108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substr("${path.module}"/,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length(path.cwd)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+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1,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-1)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869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ignore_changes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["filename"]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728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dirty="0"/>
              <a:t>common </a:t>
            </a:r>
            <a:r>
              <a:rPr spc="-5" dirty="0"/>
              <a:t>workflow</a:t>
            </a:r>
            <a:r>
              <a:rPr spc="-100" dirty="0"/>
              <a:t> </a:t>
            </a:r>
            <a:r>
              <a:rPr spc="-5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363" y="1341647"/>
            <a:ext cx="5342255" cy="31686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558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Mess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up with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workspaces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Hard-coded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Not following naming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convention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(tags)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can’t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detect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computed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Renaming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Double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references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Syntax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problems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Variable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“somevar” should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type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map,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got</a:t>
            </a:r>
            <a:r>
              <a:rPr sz="18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  <a:p>
            <a:pPr marL="558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Timeouts</a:t>
            </a:r>
            <a:endParaRPr sz="18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Permissions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071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spc="-10" dirty="0"/>
              <a:t>Sensitive</a:t>
            </a:r>
            <a:r>
              <a:rPr spc="-95" dirty="0"/>
              <a:t> </a:t>
            </a:r>
            <a:r>
              <a:rPr spc="-5"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45025"/>
            <a:ext cx="7350759" cy="31578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plan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“-out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plan-latest”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is not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secured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secured.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Encryption on backend at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 pull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exposes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sensitive</a:t>
            </a:r>
            <a:endParaRPr sz="1400">
              <a:latin typeface="Arial"/>
              <a:cs typeface="Arial"/>
            </a:endParaRPr>
          </a:p>
          <a:p>
            <a:pPr marL="889000" lvl="1" indent="-36766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data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sources 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grant only what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remote state 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Not possible to expose just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single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or few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Sensitive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Encrypt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tfvars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output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sensitive =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true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seems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ok?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remote_secured =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&lt;sensitive&gt;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terraform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refresh →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exposed,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remote_secured =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79e6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071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</a:t>
            </a:r>
            <a:r>
              <a:rPr spc="-10" dirty="0"/>
              <a:t>Sensitive</a:t>
            </a:r>
            <a:r>
              <a:rPr spc="-95" dirty="0"/>
              <a:t> </a:t>
            </a:r>
            <a:r>
              <a:rPr spc="-5"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30983"/>
            <a:ext cx="7411084" cy="32194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How to handle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secrets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file?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Terrahelp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10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2"/>
              </a:rPr>
              <a:t>https://github.com/opencredo/terrahelp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Don’t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store secrets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:)</a:t>
            </a:r>
            <a:r>
              <a:rPr sz="1400" spc="3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Use:</a:t>
            </a:r>
            <a:endParaRPr sz="1400">
              <a:latin typeface="Arial"/>
              <a:cs typeface="Arial"/>
            </a:endParaRPr>
          </a:p>
          <a:p>
            <a:pPr marL="1346200" lvl="2" indent="-318135">
              <a:lnSpc>
                <a:spcPct val="100000"/>
              </a:lnSpc>
              <a:spcBef>
                <a:spcPts val="270"/>
              </a:spcBef>
              <a:buAutoNum type="romanLcPeriod"/>
              <a:tabLst>
                <a:tab pos="1346200" algn="l"/>
                <a:tab pos="13468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AWS/Google Cloud/Azure Key Vault/ etc. KMS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-like +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user-data</a:t>
            </a:r>
            <a:r>
              <a:rPr sz="14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mechanisms</a:t>
            </a:r>
            <a:endParaRPr sz="1400">
              <a:latin typeface="Arial"/>
              <a:cs typeface="Arial"/>
            </a:endParaRPr>
          </a:p>
          <a:p>
            <a:pPr marL="1346200" lvl="2" indent="-357505">
              <a:lnSpc>
                <a:spcPct val="100000"/>
              </a:lnSpc>
              <a:spcBef>
                <a:spcPts val="270"/>
              </a:spcBef>
              <a:buAutoNum type="romanLcPeriod"/>
              <a:tabLst>
                <a:tab pos="1346200" algn="l"/>
                <a:tab pos="13468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AWS System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Manager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store</a:t>
            </a:r>
            <a:endParaRPr sz="1400">
              <a:latin typeface="Arial"/>
              <a:cs typeface="Arial"/>
            </a:endParaRPr>
          </a:p>
          <a:p>
            <a:pPr marL="1346200" lvl="2" indent="-397510">
              <a:lnSpc>
                <a:spcPct val="100000"/>
              </a:lnSpc>
              <a:spcBef>
                <a:spcPts val="270"/>
              </a:spcBef>
              <a:buAutoNum type="romanLcPeriod"/>
              <a:tabLst>
                <a:tab pos="1346200" algn="l"/>
                <a:tab pos="13468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AWS Secrets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1346200" lvl="2" indent="-407034">
              <a:lnSpc>
                <a:spcPct val="100000"/>
              </a:lnSpc>
              <a:spcBef>
                <a:spcPts val="270"/>
              </a:spcBef>
              <a:buAutoNum type="romanLcPeriod"/>
              <a:tabLst>
                <a:tab pos="1346200" algn="l"/>
                <a:tab pos="13468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resource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Roles</a:t>
            </a:r>
            <a:endParaRPr sz="1400">
              <a:latin typeface="Arial"/>
              <a:cs typeface="Arial"/>
            </a:endParaRPr>
          </a:p>
          <a:p>
            <a:pPr marL="1346200" lvl="2" indent="-367665">
              <a:lnSpc>
                <a:spcPct val="100000"/>
              </a:lnSpc>
              <a:spcBef>
                <a:spcPts val="270"/>
              </a:spcBef>
              <a:buAutoNum type="romanLcPeriod"/>
              <a:tabLst>
                <a:tab pos="1346200" algn="l"/>
                <a:tab pos="13468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set master-password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 DB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service - change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it after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creation.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Secure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using backend built-in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encryption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Secure tfvars and other project/module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specific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with: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pass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password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store -</a:t>
            </a:r>
            <a:r>
              <a:rPr sz="1400" spc="-20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3"/>
              </a:rPr>
              <a:t>https://www.passwordstore.org/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git-crypt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4"/>
              </a:rPr>
              <a:t>https://github.com/AGWA/git-crypt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97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</a:t>
            </a:r>
            <a:r>
              <a:rPr spc="-95" dirty="0"/>
              <a:t> </a:t>
            </a:r>
            <a:r>
              <a:rPr spc="-5" dirty="0"/>
              <a:t>Gotchas?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45025"/>
            <a:ext cx="8279765" cy="297688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output 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don’t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support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How to output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 0  (ugliest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hell)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AutoNum type="alphaLcPeriod"/>
              <a:tabLst>
                <a:tab pos="889000" algn="l"/>
                <a:tab pos="889635" algn="l"/>
              </a:tabLst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https://github.com/hashicorp/terraform/issues/16726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AutoNum type="alphaLcPeriod"/>
              <a:tabLst>
                <a:tab pos="889000" algn="l"/>
                <a:tab pos="889635" algn="l"/>
              </a:tabLst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https://github.com/hashicorp/terraform/issues/17425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Setup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caching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disable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checkpoint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terraformrc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autocomplete and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zsh</a:t>
            </a:r>
            <a:endParaRPr sz="1800">
              <a:latin typeface="Arial"/>
              <a:cs typeface="Arial"/>
            </a:endParaRPr>
          </a:p>
          <a:p>
            <a:pPr marL="431800" marR="5080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u="heavy" spc="-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Use Constraints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: it 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recommended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constrain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 acceptable provider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 via configuration,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ensure that new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breaking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changes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will not be automatically installed by terraform init 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future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constraints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 everything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!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97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</a:t>
            </a:r>
            <a:r>
              <a:rPr spc="-95" dirty="0"/>
              <a:t> </a:t>
            </a:r>
            <a:r>
              <a:rPr spc="-5" dirty="0"/>
              <a:t>Gotchas?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154460"/>
            <a:ext cx="7882255" cy="365950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 not overuse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“Depends_on”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implicit dependencies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via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interpolation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expressions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Explicit dependencies are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required rarely,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often with null-resources/custom</a:t>
            </a:r>
            <a:r>
              <a:rPr sz="14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providers/etc.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 not overuse terraform import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least for now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0.11/0.12)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better is to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create resources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scratch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it doesn’t generate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code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Share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some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parts of infrastructure using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“data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terraform_remote_state"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Consider to use data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resources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 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endParaRPr sz="14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 not overuse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“workspaces” (former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environments)</a:t>
            </a:r>
            <a:endParaRPr sz="18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33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they don’t have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straightforward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workflow</a:t>
            </a:r>
            <a:endParaRPr sz="1400">
              <a:latin typeface="Arial"/>
              <a:cs typeface="Arial"/>
            </a:endParaRPr>
          </a:p>
          <a:p>
            <a:pPr marL="889000" lvl="1" indent="-377825">
              <a:lnSpc>
                <a:spcPct val="100000"/>
              </a:lnSpc>
              <a:spcBef>
                <a:spcPts val="270"/>
              </a:spcBef>
              <a:buAutoNum type="alphaLcPeriod"/>
              <a:tabLst>
                <a:tab pos="889000" algn="l"/>
                <a:tab pos="88963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 can’t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use different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backends</a:t>
            </a:r>
            <a:endParaRPr sz="1400">
              <a:latin typeface="Arial"/>
              <a:cs typeface="Arial"/>
            </a:endParaRPr>
          </a:p>
          <a:p>
            <a:pPr marL="431800" marR="721995" indent="-419734">
              <a:lnSpc>
                <a:spcPts val="2470"/>
              </a:lnSpc>
              <a:spcBef>
                <a:spcPts val="8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Enjoy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clean code!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Automate it: terraform fmt, pre-commit-terraform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2"/>
              </a:rPr>
              <a:t>https://github.com/antonbabenko/pre-commit-terraform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297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</a:t>
            </a:r>
            <a:r>
              <a:rPr spc="-95" dirty="0"/>
              <a:t> </a:t>
            </a:r>
            <a:r>
              <a:rPr spc="-5" dirty="0"/>
              <a:t>Gotchas?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45025"/>
            <a:ext cx="8295005" cy="31686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sources 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lock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tfstate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Overrides: *override.tf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used to temporarily adjust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infra 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CI</a:t>
            </a:r>
            <a:endParaRPr sz="1800">
              <a:latin typeface="Arial"/>
              <a:cs typeface="Arial"/>
            </a:endParaRPr>
          </a:p>
          <a:p>
            <a:pPr marL="431800" marR="234315" indent="-419734">
              <a:lnSpc>
                <a:spcPct val="114599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don’t have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but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 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have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variable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internally in  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module.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extensively uses TempFile() 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store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temp data during the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run-time:</a:t>
            </a:r>
            <a:endParaRPr sz="18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/tmp/terraform-log#########</a:t>
            </a:r>
            <a:endParaRPr sz="18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/tmp/state-*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15"/>
              </a:spcBef>
              <a:buAutoNum type="arabicPeriod" startAt="5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Prevent_Destroy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behaviour:</a:t>
            </a:r>
            <a:endParaRPr sz="1800">
              <a:latin typeface="Arial"/>
              <a:cs typeface="Arial"/>
            </a:endParaRPr>
          </a:p>
          <a:p>
            <a:pPr marL="431800" marR="1329690">
              <a:lnSpc>
                <a:spcPct val="114599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prevent_destroy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works? Try 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remove resource… (don’t…)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“terraform state rm”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type.resource.name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5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7133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</a:t>
            </a:r>
            <a:r>
              <a:rPr dirty="0"/>
              <a:t>challenges </a:t>
            </a:r>
            <a:r>
              <a:rPr spc="-5" dirty="0"/>
              <a:t>and how </a:t>
            </a:r>
            <a:r>
              <a:rPr dirty="0"/>
              <a:t>can you</a:t>
            </a:r>
            <a:r>
              <a:rPr spc="-105" dirty="0"/>
              <a:t> </a:t>
            </a:r>
            <a:r>
              <a:rPr spc="-5" dirty="0"/>
              <a:t>help?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6097" y="1490751"/>
            <a:ext cx="644207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8572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Providers: Networking, New Cloud Service Providers,  On-premise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systems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Improving quality 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current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providers, new features,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testing.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Importing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New provisioners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Storing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sensitive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Splitting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monoliths → More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3319" y="503825"/>
            <a:ext cx="4114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winding </a:t>
            </a:r>
            <a:r>
              <a:rPr dirty="0"/>
              <a:t>road </a:t>
            </a:r>
            <a:r>
              <a:rPr spc="-5" dirty="0"/>
              <a:t>to</a:t>
            </a:r>
            <a:r>
              <a:rPr spc="-100" dirty="0"/>
              <a:t> </a:t>
            </a:r>
            <a:r>
              <a:rPr spc="-5" dirty="0"/>
              <a:t>0.12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9137" y="983478"/>
            <a:ext cx="4439285" cy="367601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2502535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latin typeface="Arial"/>
                <a:cs typeface="Arial"/>
              </a:rPr>
              <a:t>0.11.x </a:t>
            </a:r>
            <a:r>
              <a:rPr sz="1400" b="1" dirty="0">
                <a:latin typeface="Arial"/>
                <a:cs typeface="Arial"/>
              </a:rPr>
              <a:t>→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0.12.x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99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attributes: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"providers"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provider inheritance for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  <a:tab pos="171958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"version"	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Interactive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“terraform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apply”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Interpolation improvements, new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timeadd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rsadecrypt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Myriad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bug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fixes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Improvements: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Backends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CLI</a:t>
            </a:r>
            <a:endParaRPr sz="1400">
              <a:latin typeface="Arial"/>
              <a:cs typeface="Arial"/>
            </a:endParaRPr>
          </a:p>
          <a:p>
            <a:pPr marL="805815" lvl="1" indent="-337185">
              <a:lnSpc>
                <a:spcPct val="100000"/>
              </a:lnSpc>
              <a:spcBef>
                <a:spcPts val="270"/>
              </a:spcBef>
              <a:buChar char="○"/>
              <a:tabLst>
                <a:tab pos="805180" algn="l"/>
                <a:tab pos="8064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Provisioners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Many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issues are on-hold till 0.12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version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released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778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Terraform: 0.12 New</a:t>
            </a:r>
            <a:r>
              <a:rPr spc="-9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498" y="1300423"/>
            <a:ext cx="5170805" cy="32829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Better error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messages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Reliable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JSON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Syntax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1:1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mapping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Json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Comments in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JSON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Template Syntax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Improvements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Rich and Complex Value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Return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 resources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as Object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Maps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Maps?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It’s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possible!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Conditionally Omitted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Arguments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Conditional Operator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Improvements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Splat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 and For-Each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Finally!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 nested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blocks!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651" y="139587"/>
            <a:ext cx="789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0379" y="455807"/>
            <a:ext cx="136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Terraform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331750" y="1070670"/>
            <a:ext cx="6276340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provisioning declarative tool that based on Infrastructure  as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paradigm</a:t>
            </a:r>
            <a:endParaRPr sz="1800" dirty="0">
              <a:latin typeface="Arial"/>
              <a:cs typeface="Arial"/>
            </a:endParaRPr>
          </a:p>
          <a:p>
            <a:pPr marL="379095" marR="91122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Uses own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syntax -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HCL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(Hashicorp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Configuration  Language)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Written 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Golang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Helps to evolve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infrastructure,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safely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predictably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Applies Graph Theory 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IaaC</a:t>
            </a:r>
            <a:endParaRPr sz="18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multipurpose composition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tool:</a:t>
            </a:r>
            <a:endParaRPr sz="1800" dirty="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Composes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multiple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tiers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(SaaS/PaaS/IaaS)</a:t>
            </a:r>
            <a:endParaRPr sz="1800" dirty="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3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plugin-based architecture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379095" marR="862965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source.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Backed by Hashicorp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company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 Hashicorp Tao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(Guide/Principles/Design)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012" y="139587"/>
            <a:ext cx="811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1847" y="877073"/>
            <a:ext cx="5944870" cy="51435"/>
          </a:xfrm>
          <a:custGeom>
            <a:avLst/>
            <a:gdLst/>
            <a:ahLst/>
            <a:cxnLst/>
            <a:rect l="l" t="t" r="r" b="b"/>
            <a:pathLst>
              <a:path w="5944870" h="51434">
                <a:moveTo>
                  <a:pt x="5944488" y="51299"/>
                </a:moveTo>
                <a:lnTo>
                  <a:pt x="0" y="51299"/>
                </a:lnTo>
                <a:lnTo>
                  <a:pt x="0" y="0"/>
                </a:lnTo>
                <a:lnTo>
                  <a:pt x="5944488" y="0"/>
                </a:lnTo>
                <a:lnTo>
                  <a:pt x="5944488" y="512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78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</a:t>
            </a:r>
            <a:r>
              <a:rPr spc="-95" dirty="0"/>
              <a:t> </a:t>
            </a:r>
            <a:r>
              <a:rPr spc="-5" dirty="0"/>
              <a:t>issues: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624" y="1255874"/>
            <a:ext cx="8141970" cy="27876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Support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fields #7034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(For /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For-Each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0.12)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depends_on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cannot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used 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module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#10462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Proposal: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Module-aware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explicit dependencies #17101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(freezed, ~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0.12+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Allow using lists 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maps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conditionals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#12453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(Conditionals →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0.12)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Support 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count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parameter for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#953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(Breaking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change,freezed)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Support for nested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maps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variables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#2114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(Complex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types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0.12)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sources should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allow empty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results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without failing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#16380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allow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`-target`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accept globs #2182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Thumb up!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Storing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sensitive values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files #516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Vault integration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?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Thumbs up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!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878308" y="4258991"/>
            <a:ext cx="5955030" cy="572770"/>
            <a:chOff x="1878308" y="4258991"/>
            <a:chExt cx="5955030" cy="572770"/>
          </a:xfrm>
        </p:grpSpPr>
        <p:sp>
          <p:nvSpPr>
            <p:cNvPr id="6" name="object 6"/>
            <p:cNvSpPr/>
            <p:nvPr/>
          </p:nvSpPr>
          <p:spPr>
            <a:xfrm>
              <a:off x="1878308" y="4312265"/>
              <a:ext cx="5380693" cy="479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60335" y="4258991"/>
              <a:ext cx="572698" cy="572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3420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Helper Tools</a:t>
            </a:r>
            <a:r>
              <a:rPr spc="-95" dirty="0"/>
              <a:t> </a:t>
            </a:r>
            <a:r>
              <a:rPr spc="-5" dirty="0"/>
              <a:t>around: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2597" y="1078777"/>
            <a:ext cx="617664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Reformat the output of terraform plan to be easier 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understand.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2"/>
              </a:rPr>
              <a:t>https://github.com/coinbase/terraform-landscape</a:t>
            </a:r>
            <a:endParaRPr sz="1800">
              <a:latin typeface="Arial"/>
              <a:cs typeface="Arial"/>
            </a:endParaRPr>
          </a:p>
          <a:p>
            <a:pPr marL="379095" marR="46355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Export existing AWS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Terraform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style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(tf,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tfstate)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3"/>
              </a:rPr>
              <a:t>https://github.com/dtan4/terraforming</a:t>
            </a:r>
            <a:endParaRPr sz="1800">
              <a:latin typeface="Arial"/>
              <a:cs typeface="Arial"/>
            </a:endParaRPr>
          </a:p>
          <a:p>
            <a:pPr marL="379095" marR="257556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Terraform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 manager </a:t>
            </a:r>
            <a:r>
              <a:rPr sz="1800" u="heavy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4"/>
              </a:rPr>
              <a:t>https://github.com/Zordrak/tfenv</a:t>
            </a:r>
            <a:endParaRPr sz="1800">
              <a:latin typeface="Arial"/>
              <a:cs typeface="Arial"/>
            </a:endParaRPr>
          </a:p>
          <a:p>
            <a:pPr marL="379095" marR="767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Generate documentation from Terraform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800" u="heavy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5"/>
              </a:rPr>
              <a:t>https://github.com/segmentio/terraform-docs</a:t>
            </a:r>
            <a:endParaRPr sz="1800">
              <a:latin typeface="Arial"/>
              <a:cs typeface="Arial"/>
            </a:endParaRPr>
          </a:p>
          <a:p>
            <a:pPr marL="379095" marR="16891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Detect errors that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not be detected by terraform plan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6"/>
              </a:rPr>
              <a:t>https://github.com/wata727/tflint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85725"/>
          </a:xfrm>
          <a:custGeom>
            <a:avLst/>
            <a:gdLst/>
            <a:ahLst/>
            <a:cxnLst/>
            <a:rect l="l" t="t" r="r" b="b"/>
            <a:pathLst>
              <a:path w="8839200" h="85725">
                <a:moveTo>
                  <a:pt x="8839182" y="85199"/>
                </a:moveTo>
                <a:lnTo>
                  <a:pt x="0" y="851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851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480" y="351732"/>
            <a:ext cx="5754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Terraform: Interactive Graph</a:t>
            </a:r>
            <a:r>
              <a:rPr sz="2400" spc="-100" dirty="0"/>
              <a:t> </a:t>
            </a:r>
            <a:r>
              <a:rPr sz="2400" dirty="0"/>
              <a:t>visualizations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599746" y="772998"/>
            <a:ext cx="5944870" cy="51435"/>
          </a:xfrm>
          <a:custGeom>
            <a:avLst/>
            <a:gdLst/>
            <a:ahLst/>
            <a:cxnLst/>
            <a:rect l="l" t="t" r="r" b="b"/>
            <a:pathLst>
              <a:path w="5944870" h="51434">
                <a:moveTo>
                  <a:pt x="5944488" y="51299"/>
                </a:moveTo>
                <a:lnTo>
                  <a:pt x="0" y="51299"/>
                </a:lnTo>
                <a:lnTo>
                  <a:pt x="0" y="0"/>
                </a:lnTo>
                <a:lnTo>
                  <a:pt x="5944488" y="0"/>
                </a:lnTo>
                <a:lnTo>
                  <a:pt x="5944488" y="512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9746" y="1915621"/>
            <a:ext cx="5944870" cy="26670"/>
          </a:xfrm>
          <a:custGeom>
            <a:avLst/>
            <a:gdLst/>
            <a:ahLst/>
            <a:cxnLst/>
            <a:rect l="l" t="t" r="r" b="b"/>
            <a:pathLst>
              <a:path w="5944870" h="26669">
                <a:moveTo>
                  <a:pt x="5944488" y="26099"/>
                </a:moveTo>
                <a:lnTo>
                  <a:pt x="0" y="26099"/>
                </a:lnTo>
                <a:lnTo>
                  <a:pt x="0" y="0"/>
                </a:lnTo>
                <a:lnTo>
                  <a:pt x="5944488" y="0"/>
                </a:lnTo>
                <a:lnTo>
                  <a:pt x="5944488" y="260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41917" y="1552101"/>
            <a:ext cx="3225165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98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Blast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Radius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61000"/>
              </a:lnSpc>
            </a:pP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2"/>
              </a:rPr>
              <a:t>https://28mm.github.io/blast-radius-docs/ </a:t>
            </a:r>
            <a:r>
              <a:rPr sz="1400" spc="-5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266D6"/>
                </a:solidFill>
                <a:uFill>
                  <a:solidFill>
                    <a:srgbClr val="0266D6"/>
                  </a:solidFill>
                </a:uFill>
                <a:latin typeface="Arial"/>
                <a:cs typeface="Arial"/>
                <a:hlinkClick r:id="rId3"/>
              </a:rPr>
              <a:t>https://github.com/28mm/blast-radius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1917" y="3024104"/>
            <a:ext cx="638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266D6"/>
                </a:solidFill>
                <a:latin typeface="Arial"/>
                <a:cs typeface="Arial"/>
              </a:rPr>
              <a:t>Author  Licence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6316" y="3024104"/>
            <a:ext cx="158369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solidFill>
                  <a:srgbClr val="0266D6"/>
                </a:solidFill>
                <a:latin typeface="Arial"/>
                <a:cs typeface="Arial"/>
              </a:rPr>
              <a:t>: </a:t>
            </a:r>
            <a:r>
              <a:rPr sz="1400" spc="-5" dirty="0">
                <a:solidFill>
                  <a:srgbClr val="0266D6"/>
                </a:solidFill>
                <a:latin typeface="Arial"/>
                <a:cs typeface="Arial"/>
              </a:rPr>
              <a:t>Patrick</a:t>
            </a:r>
            <a:r>
              <a:rPr sz="1400" spc="-95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266D6"/>
                </a:solidFill>
                <a:latin typeface="Arial"/>
                <a:cs typeface="Arial"/>
              </a:rPr>
              <a:t>McMurchie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0266D6"/>
                </a:solidFill>
                <a:latin typeface="Arial"/>
                <a:cs typeface="Arial"/>
              </a:rPr>
              <a:t>:</a:t>
            </a:r>
            <a:r>
              <a:rPr sz="1400" spc="-10" dirty="0">
                <a:solidFill>
                  <a:srgbClr val="0266D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266D6"/>
                </a:solidFill>
                <a:latin typeface="Arial"/>
                <a:cs typeface="Arial"/>
              </a:rPr>
              <a:t>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9746" y="3915542"/>
            <a:ext cx="5944870" cy="26670"/>
          </a:xfrm>
          <a:custGeom>
            <a:avLst/>
            <a:gdLst/>
            <a:ahLst/>
            <a:cxnLst/>
            <a:rect l="l" t="t" r="r" b="b"/>
            <a:pathLst>
              <a:path w="5944870" h="26670">
                <a:moveTo>
                  <a:pt x="5944488" y="26099"/>
                </a:moveTo>
                <a:lnTo>
                  <a:pt x="0" y="26099"/>
                </a:lnTo>
                <a:lnTo>
                  <a:pt x="0" y="0"/>
                </a:lnTo>
                <a:lnTo>
                  <a:pt x="5944488" y="0"/>
                </a:lnTo>
                <a:lnTo>
                  <a:pt x="5944488" y="260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9764" y="503825"/>
            <a:ext cx="1760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</a:t>
            </a:r>
            <a:r>
              <a:rPr spc="-95" dirty="0"/>
              <a:t> </a:t>
            </a:r>
            <a:r>
              <a:rPr spc="-5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7182" y="1296851"/>
            <a:ext cx="3491229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44805" indent="-332740">
              <a:lnSpc>
                <a:spcPct val="100000"/>
              </a:lnSpc>
              <a:spcBef>
                <a:spcPts val="1165"/>
              </a:spcBef>
              <a:buChar char="●"/>
              <a:tabLst>
                <a:tab pos="344805" algn="l"/>
                <a:tab pos="3454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Cloudformation, Heat,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44805" indent="-332740">
              <a:lnSpc>
                <a:spcPct val="100000"/>
              </a:lnSpc>
              <a:spcBef>
                <a:spcPts val="1065"/>
              </a:spcBef>
              <a:buChar char="●"/>
              <a:tabLst>
                <a:tab pos="344805" algn="l"/>
                <a:tab pos="3454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Ansible, Chef, Puppet,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44805" indent="-332740">
              <a:lnSpc>
                <a:spcPct val="100000"/>
              </a:lnSpc>
              <a:spcBef>
                <a:spcPts val="1065"/>
              </a:spcBef>
              <a:buChar char="●"/>
              <a:tabLst>
                <a:tab pos="344805" algn="l"/>
                <a:tab pos="3454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Boto, fog, apache-libcloud,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44805" indent="-332740">
              <a:lnSpc>
                <a:spcPct val="100000"/>
              </a:lnSpc>
              <a:spcBef>
                <a:spcPts val="1065"/>
              </a:spcBef>
              <a:buChar char="●"/>
              <a:tabLst>
                <a:tab pos="344805" algn="l"/>
                <a:tab pos="34544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Custom tooling and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scripting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1445" y="1017722"/>
            <a:ext cx="4601210" cy="27305"/>
          </a:xfrm>
          <a:custGeom>
            <a:avLst/>
            <a:gdLst/>
            <a:ahLst/>
            <a:cxnLst/>
            <a:rect l="l" t="t" r="r" b="b"/>
            <a:pathLst>
              <a:path w="4601209" h="27305">
                <a:moveTo>
                  <a:pt x="4601090" y="27299"/>
                </a:moveTo>
                <a:lnTo>
                  <a:pt x="0" y="27299"/>
                </a:lnTo>
                <a:lnTo>
                  <a:pt x="0" y="0"/>
                </a:lnTo>
                <a:lnTo>
                  <a:pt x="4601090" y="0"/>
                </a:lnTo>
                <a:lnTo>
                  <a:pt x="4601090" y="272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520268"/>
            <a:ext cx="9144000" cy="1550670"/>
            <a:chOff x="0" y="3520268"/>
            <a:chExt cx="9144000" cy="1550670"/>
          </a:xfrm>
        </p:grpSpPr>
        <p:sp>
          <p:nvSpPr>
            <p:cNvPr id="6" name="object 6"/>
            <p:cNvSpPr/>
            <p:nvPr/>
          </p:nvSpPr>
          <p:spPr>
            <a:xfrm>
              <a:off x="0" y="3520268"/>
              <a:ext cx="9143981" cy="255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615517"/>
              <a:ext cx="9144000" cy="27305"/>
            </a:xfrm>
            <a:custGeom>
              <a:avLst/>
              <a:gdLst/>
              <a:ahLst/>
              <a:cxnLst/>
              <a:rect l="l" t="t" r="r" b="b"/>
              <a:pathLst>
                <a:path w="9144000" h="27304">
                  <a:moveTo>
                    <a:pt x="9143981" y="27299"/>
                  </a:moveTo>
                  <a:lnTo>
                    <a:pt x="0" y="272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27299"/>
                  </a:lnTo>
                  <a:close/>
                </a:path>
              </a:pathLst>
            </a:custGeom>
            <a:solidFill>
              <a:srgbClr val="5B4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64185" y="3766767"/>
              <a:ext cx="1629221" cy="572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499" y="4103516"/>
              <a:ext cx="1358707" cy="5726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79224" y="4447424"/>
              <a:ext cx="1082004" cy="6171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55193" y="3766767"/>
              <a:ext cx="597023" cy="5970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0043" y="4429878"/>
              <a:ext cx="597023" cy="6407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5119" y="4153116"/>
              <a:ext cx="805523" cy="8055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109741" y="3821069"/>
            <a:ext cx="924473" cy="1137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1763" y="4040566"/>
            <a:ext cx="805523" cy="8628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493" y="505856"/>
            <a:ext cx="746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AWS Cloudformation </a:t>
            </a:r>
            <a:r>
              <a:rPr sz="2400" dirty="0"/>
              <a:t>/ </a:t>
            </a:r>
            <a:r>
              <a:rPr sz="2400" spc="-5" dirty="0"/>
              <a:t>OpenStack Orchestration</a:t>
            </a:r>
            <a:r>
              <a:rPr sz="2400" spc="-110" dirty="0"/>
              <a:t> </a:t>
            </a:r>
            <a:r>
              <a:rPr sz="2400" dirty="0"/>
              <a:t>(Heat)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AWS</a:t>
            </a:r>
            <a:r>
              <a:rPr spc="-15" dirty="0"/>
              <a:t> </a:t>
            </a:r>
            <a:r>
              <a:rPr spc="-5" dirty="0"/>
              <a:t>Locked-in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Initial </a:t>
            </a:r>
            <a:r>
              <a:rPr dirty="0"/>
              <a:t>release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2011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Sources hidden behind </a:t>
            </a:r>
            <a:r>
              <a:rPr dirty="0"/>
              <a:t>a</a:t>
            </a:r>
            <a:r>
              <a:rPr spc="-90" dirty="0"/>
              <a:t> </a:t>
            </a:r>
            <a:r>
              <a:rPr dirty="0"/>
              <a:t>scene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AWS </a:t>
            </a:r>
            <a:r>
              <a:rPr dirty="0"/>
              <a:t>Managed </a:t>
            </a:r>
            <a:r>
              <a:rPr spc="-5" dirty="0"/>
              <a:t>Service </a:t>
            </a:r>
            <a:r>
              <a:rPr dirty="0"/>
              <a:t>/</a:t>
            </a:r>
            <a:r>
              <a:rPr spc="-75" dirty="0"/>
              <a:t> </a:t>
            </a:r>
            <a:r>
              <a:rPr spc="-5" dirty="0"/>
              <a:t>Free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Cloudformation</a:t>
            </a:r>
            <a:r>
              <a:rPr spc="-15" dirty="0"/>
              <a:t> </a:t>
            </a:r>
            <a:r>
              <a:rPr spc="-5" dirty="0"/>
              <a:t>Designer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Drag-and-drop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interface.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/>
              <a:t>Json, </a:t>
            </a:r>
            <a:r>
              <a:rPr spc="-5" dirty="0"/>
              <a:t>Yaml </a:t>
            </a:r>
            <a:r>
              <a:rPr dirty="0"/>
              <a:t>(since</a:t>
            </a:r>
            <a:r>
              <a:rPr spc="-35" dirty="0"/>
              <a:t> </a:t>
            </a:r>
            <a:r>
              <a:rPr spc="-5" dirty="0"/>
              <a:t>2016)</a:t>
            </a:r>
          </a:p>
          <a:p>
            <a:pPr marL="379095" marR="61341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Rollback actions for</a:t>
            </a:r>
            <a:r>
              <a:rPr spc="-90" dirty="0"/>
              <a:t> </a:t>
            </a:r>
            <a:r>
              <a:rPr dirty="0"/>
              <a:t>stack  </a:t>
            </a:r>
            <a:r>
              <a:rPr spc="-5" dirty="0"/>
              <a:t>updates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Change </a:t>
            </a:r>
            <a:r>
              <a:rPr dirty="0"/>
              <a:t>sets (since</a:t>
            </a:r>
            <a:r>
              <a:rPr spc="-35" dirty="0"/>
              <a:t> </a:t>
            </a:r>
            <a:r>
              <a:rPr spc="-5" dirty="0"/>
              <a:t>2016)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920" y="139587"/>
            <a:ext cx="996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Comparison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5540" y="1760796"/>
            <a:ext cx="3198495" cy="22256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Initial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release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around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2012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Heat provides  CloudFormation-compatible  Query API for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Openstack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UI: Heat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Dashboard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Yaml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549" y="1017722"/>
            <a:ext cx="8161020" cy="41910"/>
          </a:xfrm>
          <a:custGeom>
            <a:avLst/>
            <a:gdLst/>
            <a:ahLst/>
            <a:cxnLst/>
            <a:rect l="l" t="t" r="r" b="b"/>
            <a:pathLst>
              <a:path w="8161020" h="41909">
                <a:moveTo>
                  <a:pt x="8160583" y="41399"/>
                </a:moveTo>
                <a:lnTo>
                  <a:pt x="0" y="41399"/>
                </a:lnTo>
                <a:lnTo>
                  <a:pt x="0" y="0"/>
                </a:lnTo>
                <a:lnTo>
                  <a:pt x="8160583" y="0"/>
                </a:lnTo>
                <a:lnTo>
                  <a:pt x="8160583" y="413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124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Ansible, </a:t>
            </a:r>
            <a:r>
              <a:rPr spc="-5" dirty="0"/>
              <a:t>Chef, </a:t>
            </a:r>
            <a:r>
              <a:rPr spc="-10" dirty="0"/>
              <a:t>Puppet,</a:t>
            </a:r>
            <a:r>
              <a:rPr spc="-80" dirty="0"/>
              <a:t> </a:t>
            </a:r>
            <a:r>
              <a:rPr spc="-5" dirty="0"/>
              <a:t>etc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6351"/>
            <a:ext cx="8200390" cy="347217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Created for the purpose to be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configuration management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tool.</a:t>
            </a:r>
            <a:endParaRPr sz="1800">
              <a:latin typeface="Arial"/>
              <a:cs typeface="Arial"/>
            </a:endParaRPr>
          </a:p>
          <a:p>
            <a:pPr marL="379095" marR="896619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Suggestion: don’t try 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mix configuration management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resource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orchestration.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approaches: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Declarative: Puppet,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Salt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Imperative: Ansible,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Chef</a:t>
            </a:r>
            <a:endParaRPr sz="1400">
              <a:latin typeface="Arial"/>
              <a:cs typeface="Arial"/>
            </a:endParaRPr>
          </a:p>
          <a:p>
            <a:pPr marL="379095" marR="5080" indent="-367030">
              <a:lnSpc>
                <a:spcPts val="2470"/>
              </a:lnSpc>
              <a:spcBef>
                <a:spcPts val="7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steep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curve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want to use orchestration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capabilities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some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these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tools.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Different languages and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approaches: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Chef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Ruby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Puppet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 Json-like syntax /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Ruby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Ansible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Yaml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920" y="139587"/>
            <a:ext cx="996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Comparison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699" y="1042497"/>
            <a:ext cx="8521065" cy="55244"/>
          </a:xfrm>
          <a:custGeom>
            <a:avLst/>
            <a:gdLst/>
            <a:ahLst/>
            <a:cxnLst/>
            <a:rect l="l" t="t" r="r" b="b"/>
            <a:pathLst>
              <a:path w="8521065" h="55244">
                <a:moveTo>
                  <a:pt x="8520582" y="54899"/>
                </a:moveTo>
                <a:lnTo>
                  <a:pt x="0" y="54899"/>
                </a:lnTo>
                <a:lnTo>
                  <a:pt x="0" y="0"/>
                </a:lnTo>
                <a:lnTo>
                  <a:pt x="8520582" y="0"/>
                </a:lnTo>
                <a:lnTo>
                  <a:pt x="8520582" y="548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899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Boto, </a:t>
            </a:r>
            <a:r>
              <a:rPr spc="-5" dirty="0"/>
              <a:t>fog, apache-libcloud,</a:t>
            </a:r>
            <a:r>
              <a:rPr spc="-85" dirty="0"/>
              <a:t> </a:t>
            </a:r>
            <a:r>
              <a:rPr spc="-5" dirty="0"/>
              <a:t>etc.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09323"/>
            <a:ext cx="8134984" cy="34099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low-level access 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  <a:p>
            <a:pPr marL="469265" marR="52451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Some libs focused 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specific cloud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providers, others provide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common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interface for few different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clouds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Inspires to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create custom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tooling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95959"/>
              </a:buClr>
              <a:buFont typeface="Arial"/>
              <a:buChar char="●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Custom tooling and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scripting</a:t>
            </a:r>
            <a:endParaRPr sz="2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7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Error-prone 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tedious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Requires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human-hours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minimum viable</a:t>
            </a:r>
            <a:r>
              <a:rPr sz="18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Slowness or impossibility to evolve, adopt to quickly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changing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environments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399" y="1017722"/>
            <a:ext cx="8521065" cy="33020"/>
          </a:xfrm>
          <a:custGeom>
            <a:avLst/>
            <a:gdLst/>
            <a:ahLst/>
            <a:cxnLst/>
            <a:rect l="l" t="t" r="r" b="b"/>
            <a:pathLst>
              <a:path w="8521065" h="33019">
                <a:moveTo>
                  <a:pt x="8520582" y="32999"/>
                </a:moveTo>
                <a:lnTo>
                  <a:pt x="0" y="32999"/>
                </a:lnTo>
                <a:lnTo>
                  <a:pt x="0" y="0"/>
                </a:lnTo>
                <a:lnTo>
                  <a:pt x="8520582" y="0"/>
                </a:lnTo>
                <a:lnTo>
                  <a:pt x="8520582" y="32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399" y="3144443"/>
            <a:ext cx="8521065" cy="33020"/>
          </a:xfrm>
          <a:custGeom>
            <a:avLst/>
            <a:gdLst/>
            <a:ahLst/>
            <a:cxnLst/>
            <a:rect l="l" t="t" r="r" b="b"/>
            <a:pathLst>
              <a:path w="8521065" h="33019">
                <a:moveTo>
                  <a:pt x="8520582" y="32999"/>
                </a:moveTo>
                <a:lnTo>
                  <a:pt x="0" y="32999"/>
                </a:lnTo>
                <a:lnTo>
                  <a:pt x="0" y="0"/>
                </a:lnTo>
                <a:lnTo>
                  <a:pt x="8520582" y="0"/>
                </a:lnTo>
                <a:lnTo>
                  <a:pt x="8520582" y="32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4515" y="503825"/>
            <a:ext cx="5866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Terraform is not </a:t>
            </a:r>
            <a:r>
              <a:rPr dirty="0"/>
              <a:t>a cloud </a:t>
            </a:r>
            <a:r>
              <a:rPr spc="-5" dirty="0"/>
              <a:t>agnostic</a:t>
            </a:r>
            <a:r>
              <a:rPr spc="-100" dirty="0"/>
              <a:t> </a:t>
            </a:r>
            <a:r>
              <a:rPr spc="-5" dirty="0"/>
              <a:t>tool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860" marR="910590" algn="ctr">
              <a:lnSpc>
                <a:spcPct val="114599"/>
              </a:lnSpc>
              <a:spcBef>
                <a:spcPts val="100"/>
              </a:spcBef>
            </a:pPr>
            <a:r>
              <a:rPr spc="-5" dirty="0"/>
              <a:t>It’s not </a:t>
            </a:r>
            <a:r>
              <a:rPr dirty="0"/>
              <a:t>a magic </a:t>
            </a:r>
            <a:r>
              <a:rPr spc="-5" dirty="0"/>
              <a:t>wand that gives </a:t>
            </a:r>
            <a:r>
              <a:rPr dirty="0"/>
              <a:t>you</a:t>
            </a:r>
            <a:r>
              <a:rPr spc="-90" dirty="0"/>
              <a:t> </a:t>
            </a:r>
            <a:r>
              <a:rPr spc="-5" dirty="0"/>
              <a:t>power  over all </a:t>
            </a:r>
            <a:r>
              <a:rPr dirty="0"/>
              <a:t>clouds </a:t>
            </a:r>
            <a:r>
              <a:rPr spc="-5" dirty="0"/>
              <a:t>and</a:t>
            </a:r>
            <a:r>
              <a:rPr spc="-35" dirty="0"/>
              <a:t> </a:t>
            </a:r>
            <a:r>
              <a:rPr dirty="0"/>
              <a:t>systems.</a:t>
            </a:r>
          </a:p>
          <a:p>
            <a:pPr marL="3810" marR="5080" algn="ctr">
              <a:lnSpc>
                <a:spcPct val="114599"/>
              </a:lnSpc>
              <a:spcBef>
                <a:spcPts val="1575"/>
              </a:spcBef>
            </a:pPr>
            <a:r>
              <a:rPr spc="-5" dirty="0"/>
              <a:t>It </a:t>
            </a:r>
            <a:r>
              <a:rPr u="heavy" spc="-5" dirty="0">
                <a:uFill>
                  <a:solidFill>
                    <a:srgbClr val="595959"/>
                  </a:solidFill>
                </a:uFill>
              </a:rPr>
              <a:t>embraces</a:t>
            </a:r>
            <a:r>
              <a:rPr spc="-5" dirty="0"/>
              <a:t> all </a:t>
            </a:r>
            <a:r>
              <a:rPr dirty="0"/>
              <a:t>major </a:t>
            </a:r>
            <a:r>
              <a:rPr spc="-5" dirty="0"/>
              <a:t>Cloud Providers and provides</a:t>
            </a:r>
            <a:r>
              <a:rPr spc="-80" dirty="0"/>
              <a:t> </a:t>
            </a:r>
            <a:r>
              <a:rPr dirty="0"/>
              <a:t>common  </a:t>
            </a:r>
            <a:r>
              <a:rPr spc="-5" dirty="0"/>
              <a:t>language to orchestrate </a:t>
            </a:r>
            <a:r>
              <a:rPr dirty="0"/>
              <a:t>your </a:t>
            </a:r>
            <a:r>
              <a:rPr spc="-5" dirty="0"/>
              <a:t>infrastructure</a:t>
            </a:r>
            <a:r>
              <a:rPr spc="-50" dirty="0"/>
              <a:t> </a:t>
            </a:r>
            <a:r>
              <a:rPr dirty="0"/>
              <a:t>resources.</a:t>
            </a:r>
          </a:p>
        </p:txBody>
      </p:sp>
      <p:sp>
        <p:nvSpPr>
          <p:cNvPr id="4" name="object 4"/>
          <p:cNvSpPr/>
          <p:nvPr/>
        </p:nvSpPr>
        <p:spPr>
          <a:xfrm>
            <a:off x="152399" y="969698"/>
            <a:ext cx="8839200" cy="48260"/>
          </a:xfrm>
          <a:custGeom>
            <a:avLst/>
            <a:gdLst/>
            <a:ahLst/>
            <a:cxnLst/>
            <a:rect l="l" t="t" r="r" b="b"/>
            <a:pathLst>
              <a:path w="8839200" h="48259">
                <a:moveTo>
                  <a:pt x="8839182" y="47999"/>
                </a:moveTo>
                <a:lnTo>
                  <a:pt x="0" y="47999"/>
                </a:lnTo>
                <a:lnTo>
                  <a:pt x="0" y="0"/>
                </a:lnTo>
                <a:lnTo>
                  <a:pt x="8839182" y="0"/>
                </a:lnTo>
                <a:lnTo>
                  <a:pt x="8839182" y="47999"/>
                </a:lnTo>
                <a:close/>
              </a:path>
            </a:pathLst>
          </a:custGeom>
          <a:solidFill>
            <a:srgbClr val="5B4DE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2287</Words>
  <Application>Microsoft Office PowerPoint</Application>
  <PresentationFormat>On-screen Show (16:9)</PresentationFormat>
  <Paragraphs>360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Outline of the presentation</vt:lpstr>
      <vt:lpstr>PowerPoint Presentation</vt:lpstr>
      <vt:lpstr>Terraform</vt:lpstr>
      <vt:lpstr>Other tools</vt:lpstr>
      <vt:lpstr>AWS Cloudformation / OpenStack Orchestration (Heat)</vt:lpstr>
      <vt:lpstr>Ansible, Chef, Puppet, etc</vt:lpstr>
      <vt:lpstr>Boto, fog, apache-libcloud, etc.</vt:lpstr>
      <vt:lpstr>Terraform is not a cloud agnostic tool</vt:lpstr>
      <vt:lpstr>Terraform: Example (Simple resource)</vt:lpstr>
      <vt:lpstr>Terraform: Example (Simple local resource)</vt:lpstr>
      <vt:lpstr>PowerPoint Presentation</vt:lpstr>
      <vt:lpstr>Architecture</vt:lpstr>
      <vt:lpstr>Simple workflow</vt:lpstr>
      <vt:lpstr>Terraform Core: Init</vt:lpstr>
      <vt:lpstr>Terraform Core: Plan + Apply</vt:lpstr>
      <vt:lpstr>Terraform Core: Destroy</vt:lpstr>
      <vt:lpstr>Terraform Backends</vt:lpstr>
      <vt:lpstr>Terraform: Providers (Plugins)</vt:lpstr>
      <vt:lpstr>Terraform: Providers (Plugins)</vt:lpstr>
      <vt:lpstr>Terraform: Providers (Plugins)</vt:lpstr>
      <vt:lpstr>Terraform Provisioners</vt:lpstr>
      <vt:lpstr>PowerPoint Presentation</vt:lpstr>
      <vt:lpstr>PowerPoint Presentation</vt:lpstr>
      <vt:lpstr>PowerPoint Presentation</vt:lpstr>
      <vt:lpstr>Workflow: Modules</vt:lpstr>
      <vt:lpstr>Workflow: Modules</vt:lpstr>
      <vt:lpstr>Debug</vt:lpstr>
      <vt:lpstr>Terraform state file</vt:lpstr>
      <vt:lpstr>Terraform tips</vt:lpstr>
      <vt:lpstr>Terraform: common workflow issues</vt:lpstr>
      <vt:lpstr>Terraform: Sensitive information</vt:lpstr>
      <vt:lpstr>Terraform: Sensitive information</vt:lpstr>
      <vt:lpstr>Terraform: Gotchas?</vt:lpstr>
      <vt:lpstr>Terraform: Gotchas?</vt:lpstr>
      <vt:lpstr>Terraform: Gotchas?</vt:lpstr>
      <vt:lpstr>Terraform challenges and how can you help?</vt:lpstr>
      <vt:lpstr>Long winding road to 0.12</vt:lpstr>
      <vt:lpstr>Terraform: 0.12 New Features</vt:lpstr>
      <vt:lpstr>Terraform issues:</vt:lpstr>
      <vt:lpstr>Helper Tools around:</vt:lpstr>
      <vt:lpstr>Terraform: Interactive Graph visualizations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Krishna Murthy P</cp:lastModifiedBy>
  <cp:revision>2</cp:revision>
  <dcterms:created xsi:type="dcterms:W3CDTF">2021-01-12T00:05:09Z</dcterms:created>
  <dcterms:modified xsi:type="dcterms:W3CDTF">2021-01-12T01:44:41Z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2018-10-10T00:00:00Z</vt:filetime>
  </property>
  <property fmtid="{D5CDD505-2E9C-101B-9397-08002B2CF9AE}" pid="3" name="Creator">
    <vt:lpwstr>Google</vt:lpwstr>
  </property>
  <property fmtid="{D5CDD505-2E9C-101B-9397-08002B2CF9AE}" pid="4" name="LastSaved">
    <vt:filetime>2021-01-12T00:00:00Z</vt:filetime>
  </property>
</Properties>
</file>